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Alata"/>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ata-regular.fntdata"/><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So my proposed event is called brainSTORM.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333c84ba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333c84ba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And here it is on the feed. The caption just says: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Brainfreeze? Come out to our brainstorm on Wednesday, 11/24 to defrost! Design is more than just about shapes and colors - it’s about thought and intention too. You’ve listened and learned in our Intern Panel, Resume and </a:t>
            </a:r>
            <a:r>
              <a:rPr lang="en"/>
              <a:t>Portfolio</a:t>
            </a:r>
            <a:r>
              <a:rPr lang="en"/>
              <a:t> Workshops, and Interview Critique, and now it’s your turn to play around with ideas! In preparation for our brainstorm exercises, we’ll be on Library Walk on Tuesday, 11/23 wearing apparel that asks the UCSD community to “brainSTORM on me” about issues they face on a daily basis that we, as designers, could help relieve, so come and give us a </a:t>
            </a:r>
            <a:r>
              <a:rPr lang="en" sz="1050">
                <a:solidFill>
                  <a:srgbClr val="4D5156"/>
                </a:solidFill>
                <a:highlight>
                  <a:srgbClr val="FFFFFF"/>
                </a:highlight>
                <a:latin typeface="Roboto"/>
                <a:ea typeface="Roboto"/>
                <a:cs typeface="Roboto"/>
                <a:sym typeface="Roboto"/>
              </a:rPr>
              <a:t>✌️</a:t>
            </a:r>
            <a:r>
              <a:rPr lang="en" sz="1050">
                <a:solidFill>
                  <a:schemeClr val="dk1"/>
                </a:solidFill>
                <a:highlight>
                  <a:srgbClr val="FFFFFF"/>
                </a:highlight>
                <a:latin typeface="Roboto"/>
                <a:ea typeface="Roboto"/>
                <a:cs typeface="Roboto"/>
                <a:sym typeface="Roboto"/>
              </a:rPr>
              <a:t> of your mind! If you can’t make it, we’ll also be posting Question and Add Yours! stories, so be on the lookout for those!</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chemeClr val="dk1"/>
                </a:solidFill>
                <a:highlight>
                  <a:srgbClr val="FFFFFF"/>
                </a:highlight>
                <a:latin typeface="Roboto"/>
                <a:ea typeface="Roboto"/>
                <a:cs typeface="Roboto"/>
                <a:sym typeface="Roboto"/>
              </a:rPr>
              <a:t>Let’s kick it off in the comment section now, too! </a:t>
            </a:r>
            <a:r>
              <a:rPr lang="en"/>
              <a:t>What are some issues you encounter on a daily basis? Digitally? Technologically? Physically?</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333c84b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333c84b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As forementioned, in preparation for this </a:t>
            </a:r>
            <a:r>
              <a:rPr lang="en"/>
              <a:t>exercise</a:t>
            </a:r>
            <a:r>
              <a:rPr lang="en"/>
              <a:t>, we’d have to gather communal data. And my process for gathering this will simultaneously act as our advertising too, so a little more on this idea of a t-shirt brainstorm. I sparked this idea of promotional t-shirts in my application and I wanted to actually delve a little more into it with this challenge, so I was thinking of having </a:t>
            </a:r>
            <a:r>
              <a:rPr lang="en"/>
              <a:t>members</a:t>
            </a:r>
            <a:r>
              <a:rPr lang="en"/>
              <a:t> stand on a well-passed area like Library Walk wearing “brainSTORM on me” tees or sweats. Students and other passerbys have the opportunity to physically write on the tees in response to a prompt like, “What are some issues you encounter on a daily basis?” We can definitely vary the specificity of prompts later on, but currently, this is the general prompt I had, heh.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333c84b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333c84b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And of course, we’d also need to extend that into social media, too. Here, I’ve just set up some stories followers can engage with leading up to the event that can also serve as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333c84ba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333c84ba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333c84ba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333c84ba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in coming up with this event idea, I was a little uneasy about a few things.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Scale: I wasn’t really sure if event was a GBM or like an actual event like Stride, so I worry I may have misunderstood the assignment. But scale also considered time-commitment on the board’s end, whether the promotional to executional ratio balances out, if people would even find this helpful.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Misinformtaion: This was a smaller one on my end, but I was trying to be careful that my emergency warning and storm warning advertisements wouldn’t be TOO realistic, because that could actually pose a misinformation and danger threat. So I had to kind of draw that fine line between design and realism.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
                <a:solidFill>
                  <a:schemeClr val="dk1"/>
                </a:solidFill>
              </a:rPr>
              <a:t>Accessibility: This one was hard too because often, it’s difficult to ask users to come up and identify problems with their own lives because they’re so accustomed to it. So I questioned whether this was a good idea, but I think it’ll be okay because it would give our designers experience nonetheless; bad data can still be a testament to experience. It’ll give our prospective UX researchers experience in sorting through and categorizing a lot of data that might not always be stellar! It’ll also demonstrate how broad design issues plague our lives - from product design to interface design!</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333c84ba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333c84ba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434b1c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434b1c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333c8498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333c8498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basis of the idea is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333c849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333c849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event that takes community-identified problems and asks designers to brainstorm ideas in order to habituate them with the conceptualization process of design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333c8498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333c8498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how I came up with this idea was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333c8498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333c8498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I’m a fairly new member of DesignCo, so I used DesignCo’s event page to see the trend and gauge on-brand events that are typically hosted. All the events that I’ve attended were info sessions and workshops, which makes a lot of sense because you want to cater to all members of your organization, and those basics needed to be covered, for new designers especially, in order to move onto more actionable and hands-on events later on. And I think you guys did a really nice and thorough job in those :</a:t>
            </a:r>
            <a:r>
              <a:rPr lang="en">
                <a:solidFill>
                  <a:schemeClr val="dk1"/>
                </a:solidFill>
              </a:rPr>
              <a:t>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333c84a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333c84a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But after all of these workshops, I wanted to plan something that slowly eases designers into more experiential and interactive events. This was a little hard because most people would prefer to block out their own time to work on their portfolio, and I didn’t want to encroach on their time for passion projects, but I also thought it would be much more helpful to have them actually play around with either data or programs that had to do with design. I also noticed that many past events were dedicated to technical skills, so I wanted to give our members a chance to learn how to engage with their own ideas, and how to engage with community ideas, since those are the people we’re designing for.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333c84a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333c84a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333c84b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333c84b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DesignCo typically promotes their events with a post about 5-8 days before the event, but I wanted to give a really simple little teaser about 10 days before on the account’s story.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333c84ba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333c84ba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Then, I would put out this post 6 days before, so if the event were hypothetically happening on Wednesday, November 24, I would post on the 18th at around 4PM because that’s a pretty optimal time for activity. I really liked that DesignCo puts themes on their events, so I kind of oriented my approach like that too. I incorporated a lot of DesignCo’s branding trends, like the blend mode graphics and use of texture and line, while also trying to maintain my own subtle style as a designer.</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drive.google.com/file/d/1KxTLa66WnZkCqjtyBu0zEnCdNEVtFX_0/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949DA"/>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7087" y="-684025"/>
            <a:ext cx="9198175" cy="6898602"/>
          </a:xfrm>
          <a:prstGeom prst="rect">
            <a:avLst/>
          </a:prstGeom>
          <a:noFill/>
          <a:ln>
            <a:noFill/>
          </a:ln>
        </p:spPr>
      </p:pic>
      <p:sp>
        <p:nvSpPr>
          <p:cNvPr id="55" name="Google Shape;55;p13"/>
          <p:cNvSpPr txBox="1"/>
          <p:nvPr>
            <p:ph type="ctrTitle"/>
          </p:nvPr>
        </p:nvSpPr>
        <p:spPr>
          <a:xfrm>
            <a:off x="1013101" y="2064000"/>
            <a:ext cx="7117800" cy="1015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4949DA"/>
                </a:solidFill>
                <a:latin typeface="Alata"/>
                <a:ea typeface="Alata"/>
                <a:cs typeface="Alata"/>
                <a:sym typeface="Alata"/>
              </a:rPr>
              <a:t>brainSTORM</a:t>
            </a:r>
            <a:endParaRPr b="1">
              <a:solidFill>
                <a:srgbClr val="4949DA"/>
              </a:solidFill>
              <a:latin typeface="Alata"/>
              <a:ea typeface="Alata"/>
              <a:cs typeface="Alata"/>
              <a:sym typeface="Alata"/>
            </a:endParaRPr>
          </a:p>
        </p:txBody>
      </p:sp>
      <p:sp>
        <p:nvSpPr>
          <p:cNvPr id="56" name="Google Shape;56;p13"/>
          <p:cNvSpPr txBox="1"/>
          <p:nvPr>
            <p:ph type="ctrTitle"/>
          </p:nvPr>
        </p:nvSpPr>
        <p:spPr>
          <a:xfrm>
            <a:off x="1013101" y="2064000"/>
            <a:ext cx="7117800" cy="1015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39AA0"/>
                </a:solidFill>
                <a:latin typeface="Alata"/>
                <a:ea typeface="Alata"/>
                <a:cs typeface="Alata"/>
                <a:sym typeface="Alata"/>
              </a:rPr>
              <a:t>brain</a:t>
            </a:r>
            <a:r>
              <a:rPr b="1" lang="en">
                <a:solidFill>
                  <a:srgbClr val="F0DE56"/>
                </a:solidFill>
                <a:latin typeface="Alata"/>
                <a:ea typeface="Alata"/>
                <a:cs typeface="Alata"/>
                <a:sym typeface="Alata"/>
              </a:rPr>
              <a:t>STORM</a:t>
            </a:r>
            <a:endParaRPr b="1">
              <a:solidFill>
                <a:srgbClr val="F0DE56"/>
              </a:solidFill>
              <a:latin typeface="Alata"/>
              <a:ea typeface="Alata"/>
              <a:cs typeface="Alata"/>
              <a:sym typeface="Alata"/>
            </a:endParaRPr>
          </a:p>
        </p:txBody>
      </p:sp>
      <p:cxnSp>
        <p:nvCxnSpPr>
          <p:cNvPr id="57" name="Google Shape;57;p13"/>
          <p:cNvCxnSpPr/>
          <p:nvPr/>
        </p:nvCxnSpPr>
        <p:spPr>
          <a:xfrm flipH="1" rot="10800000">
            <a:off x="4291850" y="2891200"/>
            <a:ext cx="2185200" cy="11100"/>
          </a:xfrm>
          <a:prstGeom prst="straightConnector1">
            <a:avLst/>
          </a:prstGeom>
          <a:noFill/>
          <a:ln cap="flat" cmpd="sng" w="38100">
            <a:solidFill>
              <a:srgbClr val="4BA8C2"/>
            </a:solidFill>
            <a:prstDash val="solid"/>
            <a:round/>
            <a:headEnd len="med" w="med" type="none"/>
            <a:tailEnd len="med" w="med" type="none"/>
          </a:ln>
        </p:spPr>
      </p:cxnSp>
      <p:pic>
        <p:nvPicPr>
          <p:cNvPr id="58" name="Google Shape;58;p13"/>
          <p:cNvPicPr preferRelativeResize="0"/>
          <p:nvPr/>
        </p:nvPicPr>
        <p:blipFill rotWithShape="1">
          <a:blip r:embed="rId4">
            <a:alphaModFix/>
          </a:blip>
          <a:srcRect b="23814" l="39738" r="40087" t="24235"/>
          <a:stretch/>
        </p:blipFill>
        <p:spPr>
          <a:xfrm rot="-4542934">
            <a:off x="700561" y="73706"/>
            <a:ext cx="1301285" cy="2513179"/>
          </a:xfrm>
          <a:prstGeom prst="rect">
            <a:avLst/>
          </a:prstGeom>
          <a:noFill/>
          <a:ln>
            <a:noFill/>
          </a:ln>
        </p:spPr>
      </p:pic>
      <p:pic>
        <p:nvPicPr>
          <p:cNvPr id="59" name="Google Shape;59;p13"/>
          <p:cNvPicPr preferRelativeResize="0"/>
          <p:nvPr/>
        </p:nvPicPr>
        <p:blipFill rotWithShape="1">
          <a:blip r:embed="rId4">
            <a:alphaModFix/>
          </a:blip>
          <a:srcRect b="23814" l="39738" r="40087" t="24235"/>
          <a:stretch/>
        </p:blipFill>
        <p:spPr>
          <a:xfrm rot="-5831116">
            <a:off x="504397" y="2598179"/>
            <a:ext cx="840103" cy="1622495"/>
          </a:xfrm>
          <a:prstGeom prst="rect">
            <a:avLst/>
          </a:prstGeom>
          <a:noFill/>
          <a:ln>
            <a:noFill/>
          </a:ln>
        </p:spPr>
      </p:pic>
      <p:pic>
        <p:nvPicPr>
          <p:cNvPr id="60" name="Google Shape;60;p13"/>
          <p:cNvPicPr preferRelativeResize="0"/>
          <p:nvPr/>
        </p:nvPicPr>
        <p:blipFill rotWithShape="1">
          <a:blip r:embed="rId4">
            <a:alphaModFix/>
          </a:blip>
          <a:srcRect b="23814" l="39738" r="40087" t="24235"/>
          <a:stretch/>
        </p:blipFill>
        <p:spPr>
          <a:xfrm rot="-3649152">
            <a:off x="2468942" y="1253024"/>
            <a:ext cx="432982" cy="836222"/>
          </a:xfrm>
          <a:prstGeom prst="rect">
            <a:avLst/>
          </a:prstGeom>
          <a:noFill/>
          <a:ln>
            <a:noFill/>
          </a:ln>
        </p:spPr>
      </p:pic>
      <p:pic>
        <p:nvPicPr>
          <p:cNvPr id="61" name="Google Shape;61;p13"/>
          <p:cNvPicPr preferRelativeResize="0"/>
          <p:nvPr/>
        </p:nvPicPr>
        <p:blipFill rotWithShape="1">
          <a:blip r:embed="rId4">
            <a:alphaModFix/>
          </a:blip>
          <a:srcRect b="23814" l="39738" r="40087" t="24235"/>
          <a:stretch/>
        </p:blipFill>
        <p:spPr>
          <a:xfrm rot="-5239618">
            <a:off x="1433906" y="2363145"/>
            <a:ext cx="552587" cy="10672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25" name="Shape 125"/>
        <p:cNvGrpSpPr/>
        <p:nvPr/>
      </p:nvGrpSpPr>
      <p:grpSpPr>
        <a:xfrm>
          <a:off x="0" y="0"/>
          <a:ext cx="0" cy="0"/>
          <a:chOff x="0" y="0"/>
          <a:chExt cx="0" cy="0"/>
        </a:xfrm>
      </p:grpSpPr>
      <p:sp>
        <p:nvSpPr>
          <p:cNvPr id="126" name="Google Shape;126;p22"/>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949DA"/>
                </a:solidFill>
                <a:latin typeface="Alata"/>
                <a:ea typeface="Alata"/>
                <a:cs typeface="Alata"/>
                <a:sym typeface="Alata"/>
              </a:rPr>
              <a:t>social media promotion</a:t>
            </a:r>
            <a:endParaRPr b="1" sz="4600">
              <a:solidFill>
                <a:srgbClr val="4949DA"/>
              </a:solidFill>
              <a:latin typeface="Alata"/>
              <a:ea typeface="Alata"/>
              <a:cs typeface="Alata"/>
              <a:sym typeface="Alata"/>
            </a:endParaRPr>
          </a:p>
        </p:txBody>
      </p:sp>
      <p:pic>
        <p:nvPicPr>
          <p:cNvPr id="127" name="Google Shape;127;p22"/>
          <p:cNvPicPr preferRelativeResize="0"/>
          <p:nvPr/>
        </p:nvPicPr>
        <p:blipFill>
          <a:blip r:embed="rId3">
            <a:alphaModFix/>
          </a:blip>
          <a:stretch>
            <a:fillRect/>
          </a:stretch>
        </p:blipFill>
        <p:spPr>
          <a:xfrm>
            <a:off x="1828800" y="994575"/>
            <a:ext cx="2162861" cy="3844125"/>
          </a:xfrm>
          <a:prstGeom prst="rect">
            <a:avLst/>
          </a:prstGeom>
          <a:noFill/>
          <a:ln>
            <a:noFill/>
          </a:ln>
        </p:spPr>
      </p:pic>
      <p:pic>
        <p:nvPicPr>
          <p:cNvPr id="128" name="Google Shape;128;p22"/>
          <p:cNvPicPr preferRelativeResize="0"/>
          <p:nvPr/>
        </p:nvPicPr>
        <p:blipFill>
          <a:blip r:embed="rId4">
            <a:alphaModFix/>
          </a:blip>
          <a:stretch>
            <a:fillRect/>
          </a:stretch>
        </p:blipFill>
        <p:spPr>
          <a:xfrm>
            <a:off x="5153700" y="994575"/>
            <a:ext cx="2156400" cy="38441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32" name="Shape 132"/>
        <p:cNvGrpSpPr/>
        <p:nvPr/>
      </p:nvGrpSpPr>
      <p:grpSpPr>
        <a:xfrm>
          <a:off x="0" y="0"/>
          <a:ext cx="0" cy="0"/>
          <a:chOff x="0" y="0"/>
          <a:chExt cx="0" cy="0"/>
        </a:xfrm>
      </p:grpSpPr>
      <p:sp>
        <p:nvSpPr>
          <p:cNvPr id="133" name="Google Shape;133;p23"/>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949DA"/>
                </a:solidFill>
                <a:latin typeface="Alata"/>
                <a:ea typeface="Alata"/>
                <a:cs typeface="Alata"/>
                <a:sym typeface="Alata"/>
              </a:rPr>
              <a:t>physical data collection</a:t>
            </a:r>
            <a:endParaRPr b="1" sz="4600">
              <a:solidFill>
                <a:srgbClr val="4949DA"/>
              </a:solidFill>
              <a:latin typeface="Alata"/>
              <a:ea typeface="Alata"/>
              <a:cs typeface="Alata"/>
              <a:sym typeface="Alata"/>
            </a:endParaRPr>
          </a:p>
        </p:txBody>
      </p:sp>
      <p:grpSp>
        <p:nvGrpSpPr>
          <p:cNvPr id="134" name="Google Shape;134;p23"/>
          <p:cNvGrpSpPr/>
          <p:nvPr/>
        </p:nvGrpSpPr>
        <p:grpSpPr>
          <a:xfrm>
            <a:off x="95350" y="1036021"/>
            <a:ext cx="2346568" cy="3071462"/>
            <a:chOff x="95350" y="1036021"/>
            <a:chExt cx="2346568" cy="3071462"/>
          </a:xfrm>
        </p:grpSpPr>
        <p:pic>
          <p:nvPicPr>
            <p:cNvPr id="135" name="Google Shape;135;p23"/>
            <p:cNvPicPr preferRelativeResize="0"/>
            <p:nvPr/>
          </p:nvPicPr>
          <p:blipFill rotWithShape="1">
            <a:blip r:embed="rId3">
              <a:alphaModFix/>
            </a:blip>
            <a:srcRect b="23264" l="44894" r="28163" t="27652"/>
            <a:stretch/>
          </p:blipFill>
          <p:spPr>
            <a:xfrm>
              <a:off x="95350" y="1036021"/>
              <a:ext cx="2346568" cy="3071462"/>
            </a:xfrm>
            <a:prstGeom prst="rect">
              <a:avLst/>
            </a:prstGeom>
            <a:noFill/>
            <a:ln>
              <a:noFill/>
            </a:ln>
          </p:spPr>
        </p:pic>
        <p:sp>
          <p:nvSpPr>
            <p:cNvPr id="136" name="Google Shape;136;p23"/>
            <p:cNvSpPr txBox="1"/>
            <p:nvPr/>
          </p:nvSpPr>
          <p:spPr>
            <a:xfrm>
              <a:off x="606600" y="2009775"/>
              <a:ext cx="1228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solidFill>
                    <a:srgbClr val="F39AA0"/>
                  </a:solidFill>
                  <a:latin typeface="Alata"/>
                  <a:ea typeface="Alata"/>
                  <a:cs typeface="Alata"/>
                  <a:sym typeface="Alata"/>
                </a:rPr>
                <a:t>brainSTORM on me</a:t>
              </a:r>
              <a:endParaRPr b="1" sz="600">
                <a:solidFill>
                  <a:srgbClr val="F39AA0"/>
                </a:solidFill>
                <a:latin typeface="Alata"/>
                <a:ea typeface="Alata"/>
                <a:cs typeface="Alata"/>
                <a:sym typeface="Alata"/>
              </a:endParaRPr>
            </a:p>
          </p:txBody>
        </p:sp>
      </p:grpSp>
      <p:grpSp>
        <p:nvGrpSpPr>
          <p:cNvPr id="137" name="Google Shape;137;p23"/>
          <p:cNvGrpSpPr/>
          <p:nvPr/>
        </p:nvGrpSpPr>
        <p:grpSpPr>
          <a:xfrm>
            <a:off x="4711455" y="957303"/>
            <a:ext cx="2346568" cy="3071462"/>
            <a:chOff x="4711455" y="957303"/>
            <a:chExt cx="2346568" cy="3071462"/>
          </a:xfrm>
        </p:grpSpPr>
        <p:pic>
          <p:nvPicPr>
            <p:cNvPr id="138" name="Google Shape;138;p23"/>
            <p:cNvPicPr preferRelativeResize="0"/>
            <p:nvPr/>
          </p:nvPicPr>
          <p:blipFill rotWithShape="1">
            <a:blip r:embed="rId3">
              <a:alphaModFix/>
            </a:blip>
            <a:srcRect b="23264" l="44894" r="28163" t="27652"/>
            <a:stretch/>
          </p:blipFill>
          <p:spPr>
            <a:xfrm>
              <a:off x="4711455" y="957303"/>
              <a:ext cx="2346568" cy="3071462"/>
            </a:xfrm>
            <a:prstGeom prst="rect">
              <a:avLst/>
            </a:prstGeom>
            <a:noFill/>
            <a:ln>
              <a:noFill/>
            </a:ln>
          </p:spPr>
        </p:pic>
        <p:sp>
          <p:nvSpPr>
            <p:cNvPr id="139" name="Google Shape;139;p23"/>
            <p:cNvSpPr txBox="1"/>
            <p:nvPr/>
          </p:nvSpPr>
          <p:spPr>
            <a:xfrm>
              <a:off x="5270338" y="2009775"/>
              <a:ext cx="1228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solidFill>
                    <a:srgbClr val="F39AA0"/>
                  </a:solidFill>
                  <a:latin typeface="Alata"/>
                  <a:ea typeface="Alata"/>
                  <a:cs typeface="Alata"/>
                  <a:sym typeface="Alata"/>
                </a:rPr>
                <a:t>brainSTORM on me</a:t>
              </a:r>
              <a:endParaRPr b="1" sz="600">
                <a:solidFill>
                  <a:srgbClr val="F39AA0"/>
                </a:solidFill>
                <a:latin typeface="Alata"/>
                <a:ea typeface="Alata"/>
                <a:cs typeface="Alata"/>
                <a:sym typeface="Alata"/>
              </a:endParaRPr>
            </a:p>
          </p:txBody>
        </p:sp>
      </p:grpSp>
      <p:grpSp>
        <p:nvGrpSpPr>
          <p:cNvPr id="140" name="Google Shape;140;p23"/>
          <p:cNvGrpSpPr/>
          <p:nvPr/>
        </p:nvGrpSpPr>
        <p:grpSpPr>
          <a:xfrm>
            <a:off x="1951176" y="893550"/>
            <a:ext cx="2760279" cy="3356402"/>
            <a:chOff x="1951176" y="893550"/>
            <a:chExt cx="2760279" cy="3356402"/>
          </a:xfrm>
        </p:grpSpPr>
        <p:pic>
          <p:nvPicPr>
            <p:cNvPr id="141" name="Google Shape;141;p23"/>
            <p:cNvPicPr preferRelativeResize="0"/>
            <p:nvPr/>
          </p:nvPicPr>
          <p:blipFill rotWithShape="1">
            <a:blip r:embed="rId4">
              <a:alphaModFix/>
            </a:blip>
            <a:srcRect b="23320" l="40128" r="37232" t="38368"/>
            <a:stretch/>
          </p:blipFill>
          <p:spPr>
            <a:xfrm>
              <a:off x="1951176" y="893550"/>
              <a:ext cx="2760279" cy="3356402"/>
            </a:xfrm>
            <a:prstGeom prst="rect">
              <a:avLst/>
            </a:prstGeom>
            <a:noFill/>
            <a:ln>
              <a:noFill/>
            </a:ln>
          </p:spPr>
        </p:pic>
        <p:sp>
          <p:nvSpPr>
            <p:cNvPr id="142" name="Google Shape;142;p23"/>
            <p:cNvSpPr txBox="1"/>
            <p:nvPr/>
          </p:nvSpPr>
          <p:spPr>
            <a:xfrm>
              <a:off x="2825925" y="2009775"/>
              <a:ext cx="1228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solidFill>
                    <a:srgbClr val="F0DE56"/>
                  </a:solidFill>
                  <a:latin typeface="Alata"/>
                  <a:ea typeface="Alata"/>
                  <a:cs typeface="Alata"/>
                  <a:sym typeface="Alata"/>
                </a:rPr>
                <a:t>brainSTORM on me</a:t>
              </a:r>
              <a:endParaRPr b="1" sz="600">
                <a:solidFill>
                  <a:srgbClr val="F0DE56"/>
                </a:solidFill>
                <a:latin typeface="Alata"/>
                <a:ea typeface="Alata"/>
                <a:cs typeface="Alata"/>
                <a:sym typeface="Alata"/>
              </a:endParaRPr>
            </a:p>
          </p:txBody>
        </p:sp>
      </p:grpSp>
      <p:pic>
        <p:nvPicPr>
          <p:cNvPr id="143" name="Google Shape;143;p23"/>
          <p:cNvPicPr preferRelativeResize="0"/>
          <p:nvPr/>
        </p:nvPicPr>
        <p:blipFill rotWithShape="1">
          <a:blip r:embed="rId5">
            <a:alphaModFix/>
          </a:blip>
          <a:srcRect b="14005" l="71250" r="0" t="40284"/>
          <a:stretch/>
        </p:blipFill>
        <p:spPr>
          <a:xfrm>
            <a:off x="6323350" y="1514475"/>
            <a:ext cx="3063449" cy="3652874"/>
          </a:xfrm>
          <a:prstGeom prst="rect">
            <a:avLst/>
          </a:prstGeom>
          <a:noFill/>
          <a:ln>
            <a:noFill/>
          </a:ln>
        </p:spPr>
      </p:pic>
      <p:sp>
        <p:nvSpPr>
          <p:cNvPr id="144" name="Google Shape;144;p23"/>
          <p:cNvSpPr txBox="1"/>
          <p:nvPr/>
        </p:nvSpPr>
        <p:spPr>
          <a:xfrm>
            <a:off x="6886575" y="2124075"/>
            <a:ext cx="18192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BA8C2"/>
                </a:solidFill>
                <a:latin typeface="Alata"/>
                <a:ea typeface="Alata"/>
                <a:cs typeface="Alata"/>
                <a:sym typeface="Alata"/>
              </a:rPr>
              <a:t>what are some issues you encounter on a daily basis? </a:t>
            </a:r>
            <a:endParaRPr b="1" sz="1700">
              <a:solidFill>
                <a:srgbClr val="4BA8C2"/>
              </a:solidFill>
              <a:latin typeface="Alata"/>
              <a:ea typeface="Alata"/>
              <a:cs typeface="Alata"/>
              <a:sym typeface="Alata"/>
            </a:endParaRPr>
          </a:p>
          <a:p>
            <a:pPr indent="0" lvl="0" marL="0" rtl="0" algn="l">
              <a:spcBef>
                <a:spcPts val="0"/>
              </a:spcBef>
              <a:spcAft>
                <a:spcPts val="0"/>
              </a:spcAft>
              <a:buNone/>
            </a:pPr>
            <a:r>
              <a:rPr b="1" lang="en" sz="1700">
                <a:solidFill>
                  <a:srgbClr val="4BA8C2"/>
                </a:solidFill>
                <a:latin typeface="Alata"/>
                <a:ea typeface="Alata"/>
                <a:cs typeface="Alata"/>
                <a:sym typeface="Alata"/>
              </a:rPr>
              <a:t>digitally? technologically?</a:t>
            </a:r>
            <a:endParaRPr b="1" sz="1700">
              <a:solidFill>
                <a:srgbClr val="4BA8C2"/>
              </a:solidFill>
              <a:latin typeface="Alata"/>
              <a:ea typeface="Alata"/>
              <a:cs typeface="Alata"/>
              <a:sym typeface="Alata"/>
            </a:endParaRPr>
          </a:p>
          <a:p>
            <a:pPr indent="0" lvl="0" marL="0" rtl="0" algn="l">
              <a:spcBef>
                <a:spcPts val="0"/>
              </a:spcBef>
              <a:spcAft>
                <a:spcPts val="0"/>
              </a:spcAft>
              <a:buNone/>
            </a:pPr>
            <a:r>
              <a:rPr b="1" lang="en" sz="1700">
                <a:solidFill>
                  <a:srgbClr val="4BA8C2"/>
                </a:solidFill>
                <a:latin typeface="Alata"/>
                <a:ea typeface="Alata"/>
                <a:cs typeface="Alata"/>
                <a:sym typeface="Alata"/>
              </a:rPr>
              <a:t>physically?</a:t>
            </a:r>
            <a:endParaRPr b="1" sz="1700">
              <a:solidFill>
                <a:srgbClr val="4BA8C2"/>
              </a:solidFill>
              <a:latin typeface="Alata"/>
              <a:ea typeface="Alata"/>
              <a:cs typeface="Alata"/>
              <a:sym typeface="Alata"/>
            </a:endParaRPr>
          </a:p>
        </p:txBody>
      </p:sp>
      <p:pic>
        <p:nvPicPr>
          <p:cNvPr id="145" name="Google Shape;145;p23"/>
          <p:cNvPicPr preferRelativeResize="0"/>
          <p:nvPr/>
        </p:nvPicPr>
        <p:blipFill rotWithShape="1">
          <a:blip r:embed="rId6">
            <a:alphaModFix/>
          </a:blip>
          <a:srcRect b="50000" l="23608" r="74586" t="42777"/>
          <a:stretch/>
        </p:blipFill>
        <p:spPr>
          <a:xfrm>
            <a:off x="952500" y="1562100"/>
            <a:ext cx="171448" cy="514349"/>
          </a:xfrm>
          <a:prstGeom prst="rect">
            <a:avLst/>
          </a:prstGeom>
          <a:noFill/>
          <a:ln>
            <a:noFill/>
          </a:ln>
        </p:spPr>
      </p:pic>
      <p:pic>
        <p:nvPicPr>
          <p:cNvPr id="146" name="Google Shape;146;p23"/>
          <p:cNvPicPr preferRelativeResize="0"/>
          <p:nvPr/>
        </p:nvPicPr>
        <p:blipFill rotWithShape="1">
          <a:blip r:embed="rId6">
            <a:alphaModFix/>
          </a:blip>
          <a:srcRect b="50000" l="23608" r="74586" t="42777"/>
          <a:stretch/>
        </p:blipFill>
        <p:spPr>
          <a:xfrm rot="1224646">
            <a:off x="2828926" y="3228976"/>
            <a:ext cx="171448" cy="514345"/>
          </a:xfrm>
          <a:prstGeom prst="rect">
            <a:avLst/>
          </a:prstGeom>
          <a:noFill/>
          <a:ln>
            <a:noFill/>
          </a:ln>
        </p:spPr>
      </p:pic>
      <p:pic>
        <p:nvPicPr>
          <p:cNvPr id="147" name="Google Shape;147;p23"/>
          <p:cNvPicPr preferRelativeResize="0"/>
          <p:nvPr/>
        </p:nvPicPr>
        <p:blipFill rotWithShape="1">
          <a:blip r:embed="rId6">
            <a:alphaModFix/>
          </a:blip>
          <a:srcRect b="50000" l="23608" r="74586" t="42777"/>
          <a:stretch/>
        </p:blipFill>
        <p:spPr>
          <a:xfrm rot="-2700079">
            <a:off x="6191251" y="2314575"/>
            <a:ext cx="171449" cy="5143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51" name="Shape 151"/>
        <p:cNvGrpSpPr/>
        <p:nvPr/>
      </p:nvGrpSpPr>
      <p:grpSpPr>
        <a:xfrm>
          <a:off x="0" y="0"/>
          <a:ext cx="0" cy="0"/>
          <a:chOff x="0" y="0"/>
          <a:chExt cx="0" cy="0"/>
        </a:xfrm>
      </p:grpSpPr>
      <p:sp>
        <p:nvSpPr>
          <p:cNvPr id="152" name="Google Shape;152;p24"/>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949DA"/>
                </a:solidFill>
                <a:latin typeface="Alata"/>
                <a:ea typeface="Alata"/>
                <a:cs typeface="Alata"/>
                <a:sym typeface="Alata"/>
              </a:rPr>
              <a:t>social media</a:t>
            </a:r>
            <a:r>
              <a:rPr b="1" lang="en" sz="4600">
                <a:solidFill>
                  <a:srgbClr val="4949DA"/>
                </a:solidFill>
                <a:latin typeface="Alata"/>
                <a:ea typeface="Alata"/>
                <a:cs typeface="Alata"/>
                <a:sym typeface="Alata"/>
              </a:rPr>
              <a:t> data collection</a:t>
            </a:r>
            <a:endParaRPr b="1" sz="4600">
              <a:solidFill>
                <a:srgbClr val="4949DA"/>
              </a:solidFill>
              <a:latin typeface="Alata"/>
              <a:ea typeface="Alata"/>
              <a:cs typeface="Alata"/>
              <a:sym typeface="Alata"/>
            </a:endParaRPr>
          </a:p>
        </p:txBody>
      </p:sp>
      <p:pic>
        <p:nvPicPr>
          <p:cNvPr id="153" name="Google Shape;153;p24"/>
          <p:cNvPicPr preferRelativeResize="0"/>
          <p:nvPr/>
        </p:nvPicPr>
        <p:blipFill>
          <a:blip r:embed="rId3">
            <a:alphaModFix/>
          </a:blip>
          <a:stretch>
            <a:fillRect/>
          </a:stretch>
        </p:blipFill>
        <p:spPr>
          <a:xfrm>
            <a:off x="4791075" y="994575"/>
            <a:ext cx="2088501" cy="3714750"/>
          </a:xfrm>
          <a:prstGeom prst="rect">
            <a:avLst/>
          </a:prstGeom>
          <a:noFill/>
          <a:ln>
            <a:noFill/>
          </a:ln>
        </p:spPr>
      </p:pic>
      <p:pic>
        <p:nvPicPr>
          <p:cNvPr id="154" name="Google Shape;154;p24"/>
          <p:cNvPicPr preferRelativeResize="0"/>
          <p:nvPr/>
        </p:nvPicPr>
        <p:blipFill>
          <a:blip r:embed="rId4">
            <a:alphaModFix/>
          </a:blip>
          <a:stretch>
            <a:fillRect/>
          </a:stretch>
        </p:blipFill>
        <p:spPr>
          <a:xfrm>
            <a:off x="1811675" y="994575"/>
            <a:ext cx="2088501" cy="371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949DA"/>
        </a:solidFill>
      </p:bgPr>
    </p:bg>
    <p:spTree>
      <p:nvGrpSpPr>
        <p:cNvPr id="158" name="Shape 158"/>
        <p:cNvGrpSpPr/>
        <p:nvPr/>
      </p:nvGrpSpPr>
      <p:grpSpPr>
        <a:xfrm>
          <a:off x="0" y="0"/>
          <a:ext cx="0" cy="0"/>
          <a:chOff x="0" y="0"/>
          <a:chExt cx="0" cy="0"/>
        </a:xfrm>
      </p:grpSpPr>
      <p:sp>
        <p:nvSpPr>
          <p:cNvPr id="159" name="Google Shape;159;p25"/>
          <p:cNvSpPr txBox="1"/>
          <p:nvPr/>
        </p:nvSpPr>
        <p:spPr>
          <a:xfrm>
            <a:off x="88800" y="1758925"/>
            <a:ext cx="390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300">
                <a:solidFill>
                  <a:srgbClr val="4BA8C2"/>
                </a:solidFill>
                <a:latin typeface="Alata"/>
                <a:ea typeface="Alata"/>
                <a:cs typeface="Alata"/>
                <a:sym typeface="Alata"/>
              </a:rPr>
              <a:t>4</a:t>
            </a:r>
            <a:endParaRPr b="1" sz="7300">
              <a:solidFill>
                <a:srgbClr val="4BA8C2"/>
              </a:solidFill>
              <a:latin typeface="Alata"/>
              <a:ea typeface="Alata"/>
              <a:cs typeface="Alata"/>
              <a:sym typeface="Alata"/>
            </a:endParaRPr>
          </a:p>
        </p:txBody>
      </p:sp>
      <p:cxnSp>
        <p:nvCxnSpPr>
          <p:cNvPr id="160" name="Google Shape;160;p25"/>
          <p:cNvCxnSpPr/>
          <p:nvPr/>
        </p:nvCxnSpPr>
        <p:spPr>
          <a:xfrm flipH="1" rot="10800000">
            <a:off x="814900" y="2680200"/>
            <a:ext cx="6496500" cy="7500"/>
          </a:xfrm>
          <a:prstGeom prst="straightConnector1">
            <a:avLst/>
          </a:prstGeom>
          <a:noFill/>
          <a:ln cap="flat" cmpd="sng" w="76200">
            <a:solidFill>
              <a:srgbClr val="4BA8C2"/>
            </a:solidFill>
            <a:prstDash val="solid"/>
            <a:round/>
            <a:headEnd len="med" w="med" type="none"/>
            <a:tailEnd len="med" w="med" type="none"/>
          </a:ln>
        </p:spPr>
      </p:cxnSp>
      <p:sp>
        <p:nvSpPr>
          <p:cNvPr id="161" name="Google Shape;161;p25"/>
          <p:cNvSpPr txBox="1"/>
          <p:nvPr/>
        </p:nvSpPr>
        <p:spPr>
          <a:xfrm>
            <a:off x="547225" y="1854900"/>
            <a:ext cx="7127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rgbClr val="F0DE56"/>
                </a:solidFill>
                <a:latin typeface="Alata"/>
                <a:ea typeface="Alata"/>
                <a:cs typeface="Alata"/>
                <a:sym typeface="Alata"/>
              </a:rPr>
              <a:t>reflection</a:t>
            </a:r>
            <a:endParaRPr b="1" sz="5200">
              <a:solidFill>
                <a:srgbClr val="F0DE56"/>
              </a:solidFill>
              <a:latin typeface="Alata"/>
              <a:ea typeface="Alata"/>
              <a:cs typeface="Alata"/>
              <a:sym typeface="Ala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949DA"/>
        </a:solidFill>
      </p:bgPr>
    </p:bg>
    <p:spTree>
      <p:nvGrpSpPr>
        <p:cNvPr id="165" name="Shape 165"/>
        <p:cNvGrpSpPr/>
        <p:nvPr/>
      </p:nvGrpSpPr>
      <p:grpSpPr>
        <a:xfrm>
          <a:off x="0" y="0"/>
          <a:ext cx="0" cy="0"/>
          <a:chOff x="0" y="0"/>
          <a:chExt cx="0" cy="0"/>
        </a:xfrm>
      </p:grpSpPr>
      <p:sp>
        <p:nvSpPr>
          <p:cNvPr id="166" name="Google Shape;166;p26"/>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4600">
                <a:solidFill>
                  <a:srgbClr val="F0DE56"/>
                </a:solidFill>
                <a:latin typeface="Alata"/>
                <a:ea typeface="Alata"/>
                <a:cs typeface="Alata"/>
                <a:sym typeface="Alata"/>
              </a:rPr>
              <a:t>challenges</a:t>
            </a:r>
            <a:endParaRPr b="1" sz="4600">
              <a:solidFill>
                <a:srgbClr val="F0DE56"/>
              </a:solidFill>
              <a:latin typeface="Alata"/>
              <a:ea typeface="Alata"/>
              <a:cs typeface="Alata"/>
              <a:sym typeface="Alata"/>
            </a:endParaRPr>
          </a:p>
        </p:txBody>
      </p:sp>
      <p:sp>
        <p:nvSpPr>
          <p:cNvPr id="167" name="Google Shape;167;p26"/>
          <p:cNvSpPr txBox="1"/>
          <p:nvPr/>
        </p:nvSpPr>
        <p:spPr>
          <a:xfrm>
            <a:off x="1362075" y="1347000"/>
            <a:ext cx="177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4BA8C2"/>
                </a:solidFill>
                <a:latin typeface="Alata"/>
                <a:ea typeface="Alata"/>
                <a:cs typeface="Alata"/>
                <a:sym typeface="Alata"/>
              </a:rPr>
              <a:t>scale</a:t>
            </a:r>
            <a:endParaRPr sz="1000">
              <a:solidFill>
                <a:srgbClr val="4BA8C2"/>
              </a:solidFill>
            </a:endParaRPr>
          </a:p>
        </p:txBody>
      </p:sp>
      <p:sp>
        <p:nvSpPr>
          <p:cNvPr id="168" name="Google Shape;168;p26"/>
          <p:cNvSpPr txBox="1"/>
          <p:nvPr/>
        </p:nvSpPr>
        <p:spPr>
          <a:xfrm>
            <a:off x="2528850" y="2086500"/>
            <a:ext cx="408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4BA8C2"/>
                </a:solidFill>
                <a:latin typeface="Alata"/>
                <a:ea typeface="Alata"/>
                <a:cs typeface="Alata"/>
                <a:sym typeface="Alata"/>
              </a:rPr>
              <a:t>misinformation</a:t>
            </a:r>
            <a:endParaRPr sz="1000">
              <a:solidFill>
                <a:srgbClr val="4BA8C2"/>
              </a:solidFill>
            </a:endParaRPr>
          </a:p>
        </p:txBody>
      </p:sp>
      <p:sp>
        <p:nvSpPr>
          <p:cNvPr id="169" name="Google Shape;169;p26"/>
          <p:cNvSpPr txBox="1"/>
          <p:nvPr/>
        </p:nvSpPr>
        <p:spPr>
          <a:xfrm>
            <a:off x="5181525" y="2997450"/>
            <a:ext cx="314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4BA8C2"/>
                </a:solidFill>
                <a:latin typeface="Alata"/>
                <a:ea typeface="Alata"/>
                <a:cs typeface="Alata"/>
                <a:sym typeface="Alata"/>
              </a:rPr>
              <a:t>accessibility</a:t>
            </a:r>
            <a:endParaRPr sz="1000">
              <a:solidFill>
                <a:srgbClr val="4BA8C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949DA"/>
        </a:solidFill>
      </p:bgPr>
    </p:bg>
    <p:spTree>
      <p:nvGrpSpPr>
        <p:cNvPr id="173" name="Shape 173"/>
        <p:cNvGrpSpPr/>
        <p:nvPr/>
      </p:nvGrpSpPr>
      <p:grpSpPr>
        <a:xfrm>
          <a:off x="0" y="0"/>
          <a:ext cx="0" cy="0"/>
          <a:chOff x="0" y="0"/>
          <a:chExt cx="0" cy="0"/>
        </a:xfrm>
      </p:grpSpPr>
      <p:sp>
        <p:nvSpPr>
          <p:cNvPr id="174" name="Google Shape;174;p27"/>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F0DE56"/>
                </a:solidFill>
                <a:latin typeface="Alata"/>
                <a:ea typeface="Alata"/>
                <a:cs typeface="Alata"/>
                <a:sym typeface="Alata"/>
              </a:rPr>
              <a:t>runner ups</a:t>
            </a:r>
            <a:endParaRPr b="1" sz="4600">
              <a:solidFill>
                <a:srgbClr val="F0DE56"/>
              </a:solidFill>
              <a:latin typeface="Alata"/>
              <a:ea typeface="Alata"/>
              <a:cs typeface="Alata"/>
              <a:sym typeface="Alata"/>
            </a:endParaRPr>
          </a:p>
        </p:txBody>
      </p:sp>
      <p:sp>
        <p:nvSpPr>
          <p:cNvPr id="175" name="Google Shape;175;p27"/>
          <p:cNvSpPr txBox="1"/>
          <p:nvPr/>
        </p:nvSpPr>
        <p:spPr>
          <a:xfrm>
            <a:off x="423750" y="994575"/>
            <a:ext cx="829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4BA8C2"/>
                </a:solidFill>
                <a:latin typeface="Alata"/>
                <a:ea typeface="Alata"/>
                <a:cs typeface="Alata"/>
                <a:sym typeface="Alata"/>
              </a:rPr>
              <a:t>Designathon: Battle of the Bands</a:t>
            </a:r>
            <a:endParaRPr sz="1000">
              <a:solidFill>
                <a:srgbClr val="4BA8C2"/>
              </a:solidFill>
            </a:endParaRPr>
          </a:p>
        </p:txBody>
      </p:sp>
      <p:sp>
        <p:nvSpPr>
          <p:cNvPr id="176" name="Google Shape;176;p27"/>
          <p:cNvSpPr txBox="1"/>
          <p:nvPr/>
        </p:nvSpPr>
        <p:spPr>
          <a:xfrm>
            <a:off x="19200" y="1663950"/>
            <a:ext cx="9105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39AA0"/>
                </a:solidFill>
                <a:latin typeface="Alata"/>
                <a:ea typeface="Alata"/>
                <a:cs typeface="Alata"/>
                <a:sym typeface="Alata"/>
              </a:rPr>
              <a:t>group case study on differences in user experience on various </a:t>
            </a:r>
            <a:endParaRPr b="1" sz="2000">
              <a:solidFill>
                <a:srgbClr val="F39AA0"/>
              </a:solidFill>
              <a:latin typeface="Alata"/>
              <a:ea typeface="Alata"/>
              <a:cs typeface="Alata"/>
              <a:sym typeface="Alata"/>
            </a:endParaRPr>
          </a:p>
          <a:p>
            <a:pPr indent="0" lvl="0" marL="0" rtl="0" algn="ctr">
              <a:spcBef>
                <a:spcPts val="0"/>
              </a:spcBef>
              <a:spcAft>
                <a:spcPts val="0"/>
              </a:spcAft>
              <a:buNone/>
            </a:pPr>
            <a:r>
              <a:rPr b="1" lang="en" sz="2000">
                <a:solidFill>
                  <a:srgbClr val="F39AA0"/>
                </a:solidFill>
                <a:latin typeface="Alata"/>
                <a:ea typeface="Alata"/>
                <a:cs typeface="Alata"/>
                <a:sym typeface="Alata"/>
              </a:rPr>
              <a:t>music streaming platforms</a:t>
            </a:r>
            <a:endParaRPr b="1" sz="2000">
              <a:solidFill>
                <a:srgbClr val="F39AA0"/>
              </a:solidFill>
              <a:latin typeface="Alata"/>
              <a:ea typeface="Alata"/>
              <a:cs typeface="Alata"/>
              <a:sym typeface="Alata"/>
            </a:endParaRPr>
          </a:p>
        </p:txBody>
      </p:sp>
      <p:sp>
        <p:nvSpPr>
          <p:cNvPr id="177" name="Google Shape;177;p27"/>
          <p:cNvSpPr txBox="1"/>
          <p:nvPr/>
        </p:nvSpPr>
        <p:spPr>
          <a:xfrm>
            <a:off x="2135850" y="2928150"/>
            <a:ext cx="487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rgbClr val="4BA8C2"/>
                </a:solidFill>
                <a:latin typeface="Alata"/>
                <a:ea typeface="Alata"/>
                <a:cs typeface="Alata"/>
                <a:sym typeface="Alata"/>
              </a:rPr>
              <a:t>Website Workshop</a:t>
            </a:r>
            <a:endParaRPr sz="1000">
              <a:solidFill>
                <a:srgbClr val="4BA8C2"/>
              </a:solidFill>
            </a:endParaRPr>
          </a:p>
        </p:txBody>
      </p:sp>
      <p:sp>
        <p:nvSpPr>
          <p:cNvPr id="178" name="Google Shape;178;p27"/>
          <p:cNvSpPr txBox="1"/>
          <p:nvPr/>
        </p:nvSpPr>
        <p:spPr>
          <a:xfrm>
            <a:off x="19200" y="3597525"/>
            <a:ext cx="9105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39AA0"/>
                </a:solidFill>
                <a:latin typeface="Alata"/>
                <a:ea typeface="Alata"/>
                <a:cs typeface="Alata"/>
                <a:sym typeface="Alata"/>
              </a:rPr>
              <a:t>delve into portfolio building methods: </a:t>
            </a:r>
            <a:endParaRPr b="1" sz="2000">
              <a:solidFill>
                <a:srgbClr val="F39AA0"/>
              </a:solidFill>
              <a:latin typeface="Alata"/>
              <a:ea typeface="Alata"/>
              <a:cs typeface="Alata"/>
              <a:sym typeface="Alata"/>
            </a:endParaRPr>
          </a:p>
          <a:p>
            <a:pPr indent="0" lvl="0" marL="0" rtl="0" algn="ctr">
              <a:spcBef>
                <a:spcPts val="0"/>
              </a:spcBef>
              <a:spcAft>
                <a:spcPts val="0"/>
              </a:spcAft>
              <a:buNone/>
            </a:pPr>
            <a:r>
              <a:rPr b="1" lang="en" sz="2000">
                <a:solidFill>
                  <a:srgbClr val="F39AA0"/>
                </a:solidFill>
                <a:latin typeface="Alata"/>
                <a:ea typeface="Alata"/>
                <a:cs typeface="Alata"/>
                <a:sym typeface="Alata"/>
              </a:rPr>
              <a:t>basic HTML, wix.com, squarespace.com</a:t>
            </a:r>
            <a:endParaRPr b="1" sz="2000">
              <a:solidFill>
                <a:srgbClr val="F39AA0"/>
              </a:solidFill>
              <a:latin typeface="Alata"/>
              <a:ea typeface="Alata"/>
              <a:cs typeface="Alata"/>
              <a:sym typeface="Ala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9AA0"/>
        </a:solidFill>
      </p:bgPr>
    </p:bg>
    <p:spTree>
      <p:nvGrpSpPr>
        <p:cNvPr id="182" name="Shape 182"/>
        <p:cNvGrpSpPr/>
        <p:nvPr/>
      </p:nvGrpSpPr>
      <p:grpSpPr>
        <a:xfrm>
          <a:off x="0" y="0"/>
          <a:ext cx="0" cy="0"/>
          <a:chOff x="0" y="0"/>
          <a:chExt cx="0" cy="0"/>
        </a:xfrm>
      </p:grpSpPr>
      <p:sp>
        <p:nvSpPr>
          <p:cNvPr id="183" name="Google Shape;183;p28"/>
          <p:cNvSpPr txBox="1"/>
          <p:nvPr/>
        </p:nvSpPr>
        <p:spPr>
          <a:xfrm>
            <a:off x="2522700" y="1839875"/>
            <a:ext cx="4098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rgbClr val="4949DA"/>
                </a:solidFill>
                <a:latin typeface="Alata"/>
                <a:ea typeface="Alata"/>
                <a:cs typeface="Alata"/>
                <a:sym typeface="Alata"/>
              </a:rPr>
              <a:t>THANK YOU!</a:t>
            </a:r>
            <a:endParaRPr b="1" sz="5200">
              <a:solidFill>
                <a:srgbClr val="4949DA"/>
              </a:solidFill>
              <a:latin typeface="Alata"/>
              <a:ea typeface="Alata"/>
              <a:cs typeface="Alata"/>
              <a:sym typeface="Alata"/>
            </a:endParaRPr>
          </a:p>
        </p:txBody>
      </p:sp>
      <p:cxnSp>
        <p:nvCxnSpPr>
          <p:cNvPr id="184" name="Google Shape;184;p28"/>
          <p:cNvCxnSpPr/>
          <p:nvPr/>
        </p:nvCxnSpPr>
        <p:spPr>
          <a:xfrm flipH="1" rot="10800000">
            <a:off x="2769300" y="2708050"/>
            <a:ext cx="3605400" cy="6300"/>
          </a:xfrm>
          <a:prstGeom prst="straightConnector1">
            <a:avLst/>
          </a:prstGeom>
          <a:noFill/>
          <a:ln cap="flat" cmpd="sng" w="76200">
            <a:solidFill>
              <a:srgbClr val="4BA8C2"/>
            </a:solidFill>
            <a:prstDash val="solid"/>
            <a:round/>
            <a:headEnd len="med" w="med" type="none"/>
            <a:tailEnd len="med" w="med" type="none"/>
          </a:ln>
        </p:spPr>
      </p:cxnSp>
      <p:cxnSp>
        <p:nvCxnSpPr>
          <p:cNvPr id="185" name="Google Shape;185;p28"/>
          <p:cNvCxnSpPr/>
          <p:nvPr/>
        </p:nvCxnSpPr>
        <p:spPr>
          <a:xfrm flipH="1" rot="10800000">
            <a:off x="2769300" y="2891525"/>
            <a:ext cx="3605400" cy="6300"/>
          </a:xfrm>
          <a:prstGeom prst="straightConnector1">
            <a:avLst/>
          </a:prstGeom>
          <a:noFill/>
          <a:ln cap="flat" cmpd="sng" w="76200">
            <a:solidFill>
              <a:srgbClr val="F0DE56"/>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9AA0"/>
        </a:solidFill>
      </p:bgPr>
    </p:bg>
    <p:spTree>
      <p:nvGrpSpPr>
        <p:cNvPr id="65" name="Shape 65"/>
        <p:cNvGrpSpPr/>
        <p:nvPr/>
      </p:nvGrpSpPr>
      <p:grpSpPr>
        <a:xfrm>
          <a:off x="0" y="0"/>
          <a:ext cx="0" cy="0"/>
          <a:chOff x="0" y="0"/>
          <a:chExt cx="0" cy="0"/>
        </a:xfrm>
      </p:grpSpPr>
      <p:sp>
        <p:nvSpPr>
          <p:cNvPr id="66" name="Google Shape;66;p14"/>
          <p:cNvSpPr txBox="1"/>
          <p:nvPr/>
        </p:nvSpPr>
        <p:spPr>
          <a:xfrm>
            <a:off x="88800" y="1758925"/>
            <a:ext cx="390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300">
                <a:solidFill>
                  <a:srgbClr val="F0DE56"/>
                </a:solidFill>
                <a:latin typeface="Alata"/>
                <a:ea typeface="Alata"/>
                <a:cs typeface="Alata"/>
                <a:sym typeface="Alata"/>
              </a:rPr>
              <a:t>1</a:t>
            </a:r>
            <a:endParaRPr b="1" sz="7300">
              <a:solidFill>
                <a:srgbClr val="F0DE56"/>
              </a:solidFill>
              <a:latin typeface="Alata"/>
              <a:ea typeface="Alata"/>
              <a:cs typeface="Alata"/>
              <a:sym typeface="Alata"/>
            </a:endParaRPr>
          </a:p>
        </p:txBody>
      </p:sp>
      <p:cxnSp>
        <p:nvCxnSpPr>
          <p:cNvPr id="67" name="Google Shape;67;p14"/>
          <p:cNvCxnSpPr/>
          <p:nvPr/>
        </p:nvCxnSpPr>
        <p:spPr>
          <a:xfrm flipH="1" rot="10800000">
            <a:off x="550775" y="2708050"/>
            <a:ext cx="3605400" cy="6300"/>
          </a:xfrm>
          <a:prstGeom prst="straightConnector1">
            <a:avLst/>
          </a:prstGeom>
          <a:noFill/>
          <a:ln cap="flat" cmpd="sng" w="76200">
            <a:solidFill>
              <a:srgbClr val="F0DE56"/>
            </a:solidFill>
            <a:prstDash val="solid"/>
            <a:round/>
            <a:headEnd len="med" w="med" type="none"/>
            <a:tailEnd len="med" w="med" type="none"/>
          </a:ln>
        </p:spPr>
      </p:cxnSp>
      <p:sp>
        <p:nvSpPr>
          <p:cNvPr id="68" name="Google Shape;68;p14"/>
          <p:cNvSpPr txBox="1"/>
          <p:nvPr/>
        </p:nvSpPr>
        <p:spPr>
          <a:xfrm>
            <a:off x="262750" y="185490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rgbClr val="4949DA"/>
                </a:solidFill>
                <a:latin typeface="Alata"/>
                <a:ea typeface="Alata"/>
                <a:cs typeface="Alata"/>
                <a:sym typeface="Alata"/>
              </a:rPr>
              <a:t>basis</a:t>
            </a:r>
            <a:endParaRPr b="1" sz="5200">
              <a:solidFill>
                <a:srgbClr val="4949DA"/>
              </a:solidFill>
              <a:latin typeface="Alata"/>
              <a:ea typeface="Alata"/>
              <a:cs typeface="Alata"/>
              <a:sym typeface="Ala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9AA0"/>
        </a:solidFill>
      </p:bgPr>
    </p:bg>
    <p:spTree>
      <p:nvGrpSpPr>
        <p:cNvPr id="72" name="Shape 72"/>
        <p:cNvGrpSpPr/>
        <p:nvPr/>
      </p:nvGrpSpPr>
      <p:grpSpPr>
        <a:xfrm>
          <a:off x="0" y="0"/>
          <a:ext cx="0" cy="0"/>
          <a:chOff x="0" y="0"/>
          <a:chExt cx="0" cy="0"/>
        </a:xfrm>
      </p:grpSpPr>
      <p:sp>
        <p:nvSpPr>
          <p:cNvPr id="73" name="Google Shape;73;p15"/>
          <p:cNvSpPr txBox="1"/>
          <p:nvPr/>
        </p:nvSpPr>
        <p:spPr>
          <a:xfrm>
            <a:off x="228000" y="1555800"/>
            <a:ext cx="8688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4949DA"/>
                </a:solidFill>
                <a:latin typeface="Alata"/>
                <a:ea typeface="Alata"/>
                <a:cs typeface="Alata"/>
                <a:sym typeface="Alata"/>
              </a:rPr>
              <a:t>a</a:t>
            </a:r>
            <a:r>
              <a:rPr lang="en" sz="3000">
                <a:solidFill>
                  <a:srgbClr val="4949DA"/>
                </a:solidFill>
                <a:latin typeface="Alata"/>
                <a:ea typeface="Alata"/>
                <a:cs typeface="Alata"/>
                <a:sym typeface="Alata"/>
              </a:rPr>
              <a:t>n event that takes </a:t>
            </a:r>
            <a:r>
              <a:rPr lang="en" sz="3000">
                <a:solidFill>
                  <a:srgbClr val="4BA8C2"/>
                </a:solidFill>
                <a:highlight>
                  <a:srgbClr val="F0DE56"/>
                </a:highlight>
                <a:latin typeface="Alata"/>
                <a:ea typeface="Alata"/>
                <a:cs typeface="Alata"/>
                <a:sym typeface="Alata"/>
              </a:rPr>
              <a:t>community-identified</a:t>
            </a:r>
            <a:r>
              <a:rPr lang="en" sz="3000">
                <a:solidFill>
                  <a:srgbClr val="4949DA"/>
                </a:solidFill>
                <a:latin typeface="Alata"/>
                <a:ea typeface="Alata"/>
                <a:cs typeface="Alata"/>
                <a:sym typeface="Alata"/>
              </a:rPr>
              <a:t> problems and asks designers to brainstorm ideas in order to familiarize them with the </a:t>
            </a:r>
            <a:r>
              <a:rPr lang="en" sz="3000">
                <a:solidFill>
                  <a:srgbClr val="4BA8C2"/>
                </a:solidFill>
                <a:highlight>
                  <a:srgbClr val="F0DE56"/>
                </a:highlight>
                <a:latin typeface="Alata"/>
                <a:ea typeface="Alata"/>
                <a:cs typeface="Alata"/>
                <a:sym typeface="Alata"/>
              </a:rPr>
              <a:t>conceptualization process</a:t>
            </a:r>
            <a:r>
              <a:rPr lang="en" sz="3000">
                <a:solidFill>
                  <a:srgbClr val="4BA8C2"/>
                </a:solidFill>
                <a:latin typeface="Alata"/>
                <a:ea typeface="Alata"/>
                <a:cs typeface="Alata"/>
                <a:sym typeface="Alata"/>
              </a:rPr>
              <a:t> </a:t>
            </a:r>
            <a:r>
              <a:rPr lang="en" sz="3000">
                <a:solidFill>
                  <a:srgbClr val="4949DA"/>
                </a:solidFill>
                <a:latin typeface="Alata"/>
                <a:ea typeface="Alata"/>
                <a:cs typeface="Alata"/>
                <a:sym typeface="Alata"/>
              </a:rPr>
              <a:t>of design</a:t>
            </a:r>
            <a:endParaRPr sz="3000">
              <a:solidFill>
                <a:srgbClr val="4949DA"/>
              </a:solidFill>
              <a:latin typeface="Alata"/>
              <a:ea typeface="Alata"/>
              <a:cs typeface="Alata"/>
              <a:sym typeface="Al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E56"/>
        </a:solidFill>
      </p:bgPr>
    </p:bg>
    <p:spTree>
      <p:nvGrpSpPr>
        <p:cNvPr id="77" name="Shape 77"/>
        <p:cNvGrpSpPr/>
        <p:nvPr/>
      </p:nvGrpSpPr>
      <p:grpSpPr>
        <a:xfrm>
          <a:off x="0" y="0"/>
          <a:ext cx="0" cy="0"/>
          <a:chOff x="0" y="0"/>
          <a:chExt cx="0" cy="0"/>
        </a:xfrm>
      </p:grpSpPr>
      <p:sp>
        <p:nvSpPr>
          <p:cNvPr id="78" name="Google Shape;78;p16"/>
          <p:cNvSpPr txBox="1"/>
          <p:nvPr/>
        </p:nvSpPr>
        <p:spPr>
          <a:xfrm>
            <a:off x="88800" y="1758925"/>
            <a:ext cx="390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300">
                <a:solidFill>
                  <a:srgbClr val="4BA8C2"/>
                </a:solidFill>
                <a:latin typeface="Alata"/>
                <a:ea typeface="Alata"/>
                <a:cs typeface="Alata"/>
                <a:sym typeface="Alata"/>
              </a:rPr>
              <a:t>2</a:t>
            </a:r>
            <a:endParaRPr b="1" sz="7300">
              <a:solidFill>
                <a:srgbClr val="4BA8C2"/>
              </a:solidFill>
              <a:latin typeface="Alata"/>
              <a:ea typeface="Alata"/>
              <a:cs typeface="Alata"/>
              <a:sym typeface="Alata"/>
            </a:endParaRPr>
          </a:p>
        </p:txBody>
      </p:sp>
      <p:cxnSp>
        <p:nvCxnSpPr>
          <p:cNvPr id="79" name="Google Shape;79;p16"/>
          <p:cNvCxnSpPr/>
          <p:nvPr/>
        </p:nvCxnSpPr>
        <p:spPr>
          <a:xfrm flipH="1" rot="10800000">
            <a:off x="814900" y="2681400"/>
            <a:ext cx="3605400" cy="6300"/>
          </a:xfrm>
          <a:prstGeom prst="straightConnector1">
            <a:avLst/>
          </a:prstGeom>
          <a:noFill/>
          <a:ln cap="flat" cmpd="sng" w="76200">
            <a:solidFill>
              <a:srgbClr val="4BA8C2"/>
            </a:solidFill>
            <a:prstDash val="solid"/>
            <a:round/>
            <a:headEnd len="med" w="med" type="none"/>
            <a:tailEnd len="med" w="med" type="none"/>
          </a:ln>
        </p:spPr>
      </p:cxnSp>
      <p:sp>
        <p:nvSpPr>
          <p:cNvPr id="80" name="Google Shape;80;p16"/>
          <p:cNvSpPr txBox="1"/>
          <p:nvPr/>
        </p:nvSpPr>
        <p:spPr>
          <a:xfrm>
            <a:off x="239875" y="1854900"/>
            <a:ext cx="4180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rgbClr val="F39AA0"/>
                </a:solidFill>
                <a:latin typeface="Alata"/>
                <a:ea typeface="Alata"/>
                <a:cs typeface="Alata"/>
                <a:sym typeface="Alata"/>
              </a:rPr>
              <a:t>formulation</a:t>
            </a:r>
            <a:endParaRPr b="1" sz="5200">
              <a:solidFill>
                <a:srgbClr val="F39AA0"/>
              </a:solidFill>
              <a:latin typeface="Alata"/>
              <a:ea typeface="Alata"/>
              <a:cs typeface="Alata"/>
              <a:sym typeface="Ala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E56"/>
        </a:solidFill>
      </p:bgPr>
    </p:bg>
    <p:spTree>
      <p:nvGrpSpPr>
        <p:cNvPr id="84" name="Shape 84"/>
        <p:cNvGrpSpPr/>
        <p:nvPr/>
      </p:nvGrpSpPr>
      <p:grpSpPr>
        <a:xfrm>
          <a:off x="0" y="0"/>
          <a:ext cx="0" cy="0"/>
          <a:chOff x="0" y="0"/>
          <a:chExt cx="0" cy="0"/>
        </a:xfrm>
      </p:grpSpPr>
      <p:sp>
        <p:nvSpPr>
          <p:cNvPr id="85" name="Google Shape;85;p17"/>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F39AA0"/>
                </a:solidFill>
                <a:latin typeface="Alata"/>
                <a:ea typeface="Alata"/>
                <a:cs typeface="Alata"/>
                <a:sym typeface="Alata"/>
              </a:rPr>
              <a:t>past events of DesignCo</a:t>
            </a:r>
            <a:endParaRPr b="1" sz="4600">
              <a:solidFill>
                <a:srgbClr val="F39AA0"/>
              </a:solidFill>
              <a:latin typeface="Alata"/>
              <a:ea typeface="Alata"/>
              <a:cs typeface="Alata"/>
              <a:sym typeface="Alata"/>
            </a:endParaRPr>
          </a:p>
        </p:txBody>
      </p:sp>
      <p:pic>
        <p:nvPicPr>
          <p:cNvPr id="86" name="Google Shape;86;p17"/>
          <p:cNvPicPr preferRelativeResize="0"/>
          <p:nvPr/>
        </p:nvPicPr>
        <p:blipFill/>
        <p:spPr>
          <a:xfrm>
            <a:off x="1875600" y="1221200"/>
            <a:ext cx="5392800" cy="3370500"/>
          </a:xfrm>
          <a:prstGeom prst="rect">
            <a:avLst/>
          </a:prstGeom>
          <a:noFill/>
          <a:ln>
            <a:noFill/>
          </a:ln>
        </p:spPr>
      </p:pic>
      <p:sp>
        <p:nvSpPr>
          <p:cNvPr id="87" name="Google Shape;87;p17"/>
          <p:cNvSpPr txBox="1"/>
          <p:nvPr/>
        </p:nvSpPr>
        <p:spPr>
          <a:xfrm rot="-1269287">
            <a:off x="408962" y="2637050"/>
            <a:ext cx="1757328" cy="53879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“workshop”</a:t>
            </a:r>
            <a:endParaRPr b="1" sz="2300">
              <a:solidFill>
                <a:srgbClr val="4BA8C2"/>
              </a:solidFill>
              <a:highlight>
                <a:srgbClr val="4949DA"/>
              </a:highlight>
              <a:latin typeface="Alata"/>
              <a:ea typeface="Alata"/>
              <a:cs typeface="Alata"/>
              <a:sym typeface="Alata"/>
            </a:endParaRPr>
          </a:p>
        </p:txBody>
      </p:sp>
      <p:sp>
        <p:nvSpPr>
          <p:cNvPr id="88" name="Google Shape;88;p17"/>
          <p:cNvSpPr txBox="1"/>
          <p:nvPr/>
        </p:nvSpPr>
        <p:spPr>
          <a:xfrm rot="1064283">
            <a:off x="6993876" y="1725664"/>
            <a:ext cx="1778344" cy="538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“listen”</a:t>
            </a:r>
            <a:endParaRPr b="1" sz="2300">
              <a:solidFill>
                <a:srgbClr val="4BA8C2"/>
              </a:solidFill>
              <a:highlight>
                <a:srgbClr val="4949DA"/>
              </a:highlight>
              <a:latin typeface="Alata"/>
              <a:ea typeface="Alata"/>
              <a:cs typeface="Alata"/>
              <a:sym typeface="Alata"/>
            </a:endParaRPr>
          </a:p>
        </p:txBody>
      </p:sp>
      <p:sp>
        <p:nvSpPr>
          <p:cNvPr id="89" name="Google Shape;89;p17"/>
          <p:cNvSpPr txBox="1"/>
          <p:nvPr/>
        </p:nvSpPr>
        <p:spPr>
          <a:xfrm rot="489645">
            <a:off x="7070087" y="3741822"/>
            <a:ext cx="1348354" cy="5385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“follow”</a:t>
            </a:r>
            <a:endParaRPr b="1" sz="2300">
              <a:solidFill>
                <a:srgbClr val="4BA8C2"/>
              </a:solidFill>
              <a:highlight>
                <a:srgbClr val="4949DA"/>
              </a:highlight>
              <a:latin typeface="Alata"/>
              <a:ea typeface="Alata"/>
              <a:cs typeface="Alata"/>
              <a:sym typeface="Ala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DE56"/>
        </a:solidFill>
      </p:bgPr>
    </p:bg>
    <p:spTree>
      <p:nvGrpSpPr>
        <p:cNvPr id="93" name="Shape 93"/>
        <p:cNvGrpSpPr/>
        <p:nvPr/>
      </p:nvGrpSpPr>
      <p:grpSpPr>
        <a:xfrm>
          <a:off x="0" y="0"/>
          <a:ext cx="0" cy="0"/>
          <a:chOff x="0" y="0"/>
          <a:chExt cx="0" cy="0"/>
        </a:xfrm>
      </p:grpSpPr>
      <p:sp>
        <p:nvSpPr>
          <p:cNvPr id="94" name="Google Shape;94;p18"/>
          <p:cNvSpPr txBox="1"/>
          <p:nvPr/>
        </p:nvSpPr>
        <p:spPr>
          <a:xfrm>
            <a:off x="19200" y="4022100"/>
            <a:ext cx="3370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BA8C2"/>
                </a:solidFill>
                <a:latin typeface="Alata"/>
                <a:ea typeface="Alata"/>
                <a:cs typeface="Alata"/>
                <a:sym typeface="Alata"/>
              </a:rPr>
              <a:t>experiential</a:t>
            </a:r>
            <a:endParaRPr b="1" sz="4600">
              <a:solidFill>
                <a:srgbClr val="4BA8C2"/>
              </a:solidFill>
              <a:latin typeface="Alata"/>
              <a:ea typeface="Alata"/>
              <a:cs typeface="Alata"/>
              <a:sym typeface="Alata"/>
            </a:endParaRPr>
          </a:p>
        </p:txBody>
      </p:sp>
      <p:sp>
        <p:nvSpPr>
          <p:cNvPr id="95" name="Google Shape;95;p18"/>
          <p:cNvSpPr txBox="1"/>
          <p:nvPr/>
        </p:nvSpPr>
        <p:spPr>
          <a:xfrm>
            <a:off x="19200" y="4201450"/>
            <a:ext cx="3370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F39AA0"/>
                </a:solidFill>
                <a:latin typeface="Alata"/>
                <a:ea typeface="Alata"/>
                <a:cs typeface="Alata"/>
                <a:sym typeface="Alata"/>
              </a:rPr>
              <a:t>experiential</a:t>
            </a:r>
            <a:endParaRPr b="1" sz="4600">
              <a:solidFill>
                <a:srgbClr val="F39AA0"/>
              </a:solidFill>
              <a:latin typeface="Alata"/>
              <a:ea typeface="Alata"/>
              <a:cs typeface="Alata"/>
              <a:sym typeface="Alata"/>
            </a:endParaRPr>
          </a:p>
        </p:txBody>
      </p:sp>
      <p:sp>
        <p:nvSpPr>
          <p:cNvPr id="96" name="Google Shape;96;p18"/>
          <p:cNvSpPr txBox="1"/>
          <p:nvPr/>
        </p:nvSpPr>
        <p:spPr>
          <a:xfrm>
            <a:off x="6124825" y="307050"/>
            <a:ext cx="3000000" cy="892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4600">
                <a:solidFill>
                  <a:srgbClr val="4BA8C2"/>
                </a:solidFill>
                <a:latin typeface="Alata"/>
                <a:ea typeface="Alata"/>
                <a:cs typeface="Alata"/>
                <a:sym typeface="Alata"/>
              </a:rPr>
              <a:t>interactive</a:t>
            </a:r>
            <a:endParaRPr b="1" sz="4600">
              <a:solidFill>
                <a:srgbClr val="4BA8C2"/>
              </a:solidFill>
              <a:latin typeface="Alata"/>
              <a:ea typeface="Alata"/>
              <a:cs typeface="Alata"/>
              <a:sym typeface="Alata"/>
            </a:endParaRPr>
          </a:p>
        </p:txBody>
      </p:sp>
      <p:sp>
        <p:nvSpPr>
          <p:cNvPr id="97" name="Google Shape;97;p18"/>
          <p:cNvSpPr txBox="1"/>
          <p:nvPr/>
        </p:nvSpPr>
        <p:spPr>
          <a:xfrm>
            <a:off x="5902225" y="101775"/>
            <a:ext cx="3222600" cy="892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4600">
                <a:solidFill>
                  <a:srgbClr val="F39AA0"/>
                </a:solidFill>
                <a:latin typeface="Alata"/>
                <a:ea typeface="Alata"/>
                <a:cs typeface="Alata"/>
                <a:sym typeface="Alata"/>
              </a:rPr>
              <a:t>interactive</a:t>
            </a:r>
            <a:endParaRPr b="1" sz="4600">
              <a:solidFill>
                <a:srgbClr val="F39AA0"/>
              </a:solidFill>
              <a:latin typeface="Alata"/>
              <a:ea typeface="Alata"/>
              <a:cs typeface="Alata"/>
              <a:sym typeface="Alata"/>
            </a:endParaRPr>
          </a:p>
        </p:txBody>
      </p:sp>
      <p:sp>
        <p:nvSpPr>
          <p:cNvPr id="98" name="Google Shape;98;p18"/>
          <p:cNvSpPr txBox="1"/>
          <p:nvPr/>
        </p:nvSpPr>
        <p:spPr>
          <a:xfrm rot="-706">
            <a:off x="859352" y="994724"/>
            <a:ext cx="146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“discuss”</a:t>
            </a:r>
            <a:endParaRPr b="1" sz="2300">
              <a:solidFill>
                <a:srgbClr val="4BA8C2"/>
              </a:solidFill>
              <a:highlight>
                <a:srgbClr val="4949DA"/>
              </a:highlight>
              <a:latin typeface="Alata"/>
              <a:ea typeface="Alata"/>
              <a:cs typeface="Alata"/>
              <a:sym typeface="Alata"/>
            </a:endParaRPr>
          </a:p>
        </p:txBody>
      </p:sp>
      <p:sp>
        <p:nvSpPr>
          <p:cNvPr id="99" name="Google Shape;99;p18"/>
          <p:cNvSpPr txBox="1"/>
          <p:nvPr/>
        </p:nvSpPr>
        <p:spPr>
          <a:xfrm rot="-654">
            <a:off x="7197425" y="2032799"/>
            <a:ext cx="1576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“engage”</a:t>
            </a:r>
            <a:endParaRPr b="1" sz="2300">
              <a:solidFill>
                <a:srgbClr val="4BA8C2"/>
              </a:solidFill>
              <a:highlight>
                <a:srgbClr val="4949DA"/>
              </a:highlight>
              <a:latin typeface="Alata"/>
              <a:ea typeface="Alata"/>
              <a:cs typeface="Alata"/>
              <a:sym typeface="Alata"/>
            </a:endParaRPr>
          </a:p>
        </p:txBody>
      </p:sp>
      <p:sp>
        <p:nvSpPr>
          <p:cNvPr id="100" name="Google Shape;100;p18"/>
          <p:cNvSpPr txBox="1"/>
          <p:nvPr/>
        </p:nvSpPr>
        <p:spPr>
          <a:xfrm rot="-654">
            <a:off x="4419675" y="4022249"/>
            <a:ext cx="1576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4BA8C2"/>
                </a:solidFill>
                <a:highlight>
                  <a:srgbClr val="4949DA"/>
                </a:highlight>
                <a:latin typeface="Alata"/>
                <a:ea typeface="Alata"/>
                <a:cs typeface="Alata"/>
                <a:sym typeface="Alata"/>
              </a:rPr>
              <a:t>“solve”</a:t>
            </a:r>
            <a:endParaRPr b="1" sz="2300">
              <a:solidFill>
                <a:srgbClr val="4BA8C2"/>
              </a:solidFill>
              <a:highlight>
                <a:srgbClr val="4949DA"/>
              </a:highlight>
              <a:latin typeface="Alata"/>
              <a:ea typeface="Alata"/>
              <a:cs typeface="Alata"/>
              <a:sym typeface="Alata"/>
            </a:endParaRPr>
          </a:p>
        </p:txBody>
      </p:sp>
      <p:pic>
        <p:nvPicPr>
          <p:cNvPr id="101" name="Google Shape;101;p18"/>
          <p:cNvPicPr preferRelativeResize="0"/>
          <p:nvPr/>
        </p:nvPicPr>
        <p:blipFill rotWithShape="1">
          <a:blip r:embed="rId3">
            <a:alphaModFix/>
          </a:blip>
          <a:srcRect b="36703" l="10470" r="34684" t="8532"/>
          <a:stretch/>
        </p:blipFill>
        <p:spPr>
          <a:xfrm>
            <a:off x="2404250" y="678875"/>
            <a:ext cx="4335498" cy="3246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05" name="Shape 105"/>
        <p:cNvGrpSpPr/>
        <p:nvPr/>
      </p:nvGrpSpPr>
      <p:grpSpPr>
        <a:xfrm>
          <a:off x="0" y="0"/>
          <a:ext cx="0" cy="0"/>
          <a:chOff x="0" y="0"/>
          <a:chExt cx="0" cy="0"/>
        </a:xfrm>
      </p:grpSpPr>
      <p:sp>
        <p:nvSpPr>
          <p:cNvPr id="106" name="Google Shape;106;p19"/>
          <p:cNvSpPr txBox="1"/>
          <p:nvPr/>
        </p:nvSpPr>
        <p:spPr>
          <a:xfrm>
            <a:off x="88800" y="1758925"/>
            <a:ext cx="390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300">
                <a:solidFill>
                  <a:srgbClr val="F39AA0"/>
                </a:solidFill>
                <a:latin typeface="Alata"/>
                <a:ea typeface="Alata"/>
                <a:cs typeface="Alata"/>
                <a:sym typeface="Alata"/>
              </a:rPr>
              <a:t>3</a:t>
            </a:r>
            <a:endParaRPr b="1" sz="7300">
              <a:solidFill>
                <a:srgbClr val="F39AA0"/>
              </a:solidFill>
              <a:latin typeface="Alata"/>
              <a:ea typeface="Alata"/>
              <a:cs typeface="Alata"/>
              <a:sym typeface="Alata"/>
            </a:endParaRPr>
          </a:p>
        </p:txBody>
      </p:sp>
      <p:cxnSp>
        <p:nvCxnSpPr>
          <p:cNvPr id="107" name="Google Shape;107;p19"/>
          <p:cNvCxnSpPr/>
          <p:nvPr/>
        </p:nvCxnSpPr>
        <p:spPr>
          <a:xfrm flipH="1" rot="10800000">
            <a:off x="814900" y="2680200"/>
            <a:ext cx="6496500" cy="7500"/>
          </a:xfrm>
          <a:prstGeom prst="straightConnector1">
            <a:avLst/>
          </a:prstGeom>
          <a:noFill/>
          <a:ln cap="flat" cmpd="sng" w="76200">
            <a:solidFill>
              <a:srgbClr val="F39AA0"/>
            </a:solidFill>
            <a:prstDash val="solid"/>
            <a:round/>
            <a:headEnd len="med" w="med" type="none"/>
            <a:tailEnd len="med" w="med" type="none"/>
          </a:ln>
        </p:spPr>
      </p:cxnSp>
      <p:sp>
        <p:nvSpPr>
          <p:cNvPr id="108" name="Google Shape;108;p19"/>
          <p:cNvSpPr txBox="1"/>
          <p:nvPr/>
        </p:nvSpPr>
        <p:spPr>
          <a:xfrm>
            <a:off x="528975" y="1854900"/>
            <a:ext cx="7127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rgbClr val="4949DA"/>
                </a:solidFill>
                <a:latin typeface="Alata"/>
                <a:ea typeface="Alata"/>
                <a:cs typeface="Alata"/>
                <a:sym typeface="Alata"/>
              </a:rPr>
              <a:t>marketing + execution</a:t>
            </a:r>
            <a:endParaRPr b="1" sz="5200">
              <a:solidFill>
                <a:srgbClr val="4949DA"/>
              </a:solidFill>
              <a:latin typeface="Alata"/>
              <a:ea typeface="Alata"/>
              <a:cs typeface="Alata"/>
              <a:sym typeface="Ala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12" name="Shape 112"/>
        <p:cNvGrpSpPr/>
        <p:nvPr/>
      </p:nvGrpSpPr>
      <p:grpSpPr>
        <a:xfrm>
          <a:off x="0" y="0"/>
          <a:ext cx="0" cy="0"/>
          <a:chOff x="0" y="0"/>
          <a:chExt cx="0" cy="0"/>
        </a:xfrm>
      </p:grpSpPr>
      <p:sp>
        <p:nvSpPr>
          <p:cNvPr id="113" name="Google Shape;113;p20"/>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949DA"/>
                </a:solidFill>
                <a:latin typeface="Alata"/>
                <a:ea typeface="Alata"/>
                <a:cs typeface="Alata"/>
                <a:sym typeface="Alata"/>
              </a:rPr>
              <a:t>social media</a:t>
            </a:r>
            <a:r>
              <a:rPr b="1" lang="en" sz="4600">
                <a:solidFill>
                  <a:srgbClr val="4949DA"/>
                </a:solidFill>
                <a:latin typeface="Alata"/>
                <a:ea typeface="Alata"/>
                <a:cs typeface="Alata"/>
                <a:sym typeface="Alata"/>
              </a:rPr>
              <a:t> teaser</a:t>
            </a:r>
            <a:endParaRPr b="1" sz="4600">
              <a:solidFill>
                <a:srgbClr val="4949DA"/>
              </a:solidFill>
              <a:latin typeface="Alata"/>
              <a:ea typeface="Alata"/>
              <a:cs typeface="Alata"/>
              <a:sym typeface="Alata"/>
            </a:endParaRPr>
          </a:p>
        </p:txBody>
      </p:sp>
      <p:pic>
        <p:nvPicPr>
          <p:cNvPr id="114" name="Google Shape;114;p20" title="RPReplay_Final1637535587.mov">
            <a:hlinkClick r:id="rId3"/>
          </p:cNvPr>
          <p:cNvPicPr preferRelativeResize="0"/>
          <p:nvPr/>
        </p:nvPicPr>
        <p:blipFill>
          <a:blip r:embed="rId4">
            <a:alphaModFix/>
          </a:blip>
          <a:stretch>
            <a:fillRect/>
          </a:stretch>
        </p:blipFill>
        <p:spPr>
          <a:xfrm>
            <a:off x="2286000" y="10803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BA8C2"/>
        </a:solidFill>
      </p:bgPr>
    </p:bg>
    <p:spTree>
      <p:nvGrpSpPr>
        <p:cNvPr id="118" name="Shape 118"/>
        <p:cNvGrpSpPr/>
        <p:nvPr/>
      </p:nvGrpSpPr>
      <p:grpSpPr>
        <a:xfrm>
          <a:off x="0" y="0"/>
          <a:ext cx="0" cy="0"/>
          <a:chOff x="0" y="0"/>
          <a:chExt cx="0" cy="0"/>
        </a:xfrm>
      </p:grpSpPr>
      <p:sp>
        <p:nvSpPr>
          <p:cNvPr id="119" name="Google Shape;119;p21"/>
          <p:cNvSpPr txBox="1"/>
          <p:nvPr/>
        </p:nvSpPr>
        <p:spPr>
          <a:xfrm>
            <a:off x="19200" y="101775"/>
            <a:ext cx="9105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rgbClr val="4949DA"/>
                </a:solidFill>
                <a:latin typeface="Alata"/>
                <a:ea typeface="Alata"/>
                <a:cs typeface="Alata"/>
                <a:sym typeface="Alata"/>
              </a:rPr>
              <a:t>social media promotion</a:t>
            </a:r>
            <a:endParaRPr b="1" sz="4600">
              <a:solidFill>
                <a:srgbClr val="4949DA"/>
              </a:solidFill>
              <a:latin typeface="Alata"/>
              <a:ea typeface="Alata"/>
              <a:cs typeface="Alata"/>
              <a:sym typeface="Alata"/>
            </a:endParaRPr>
          </a:p>
        </p:txBody>
      </p:sp>
      <p:pic>
        <p:nvPicPr>
          <p:cNvPr id="120" name="Google Shape;120;p21"/>
          <p:cNvPicPr preferRelativeResize="0"/>
          <p:nvPr/>
        </p:nvPicPr>
        <p:blipFill>
          <a:blip r:embed="rId3">
            <a:alphaModFix/>
          </a:blip>
          <a:stretch>
            <a:fillRect/>
          </a:stretch>
        </p:blipFill>
        <p:spPr>
          <a:xfrm>
            <a:off x="4665525" y="994575"/>
            <a:ext cx="3844125" cy="3844125"/>
          </a:xfrm>
          <a:prstGeom prst="rect">
            <a:avLst/>
          </a:prstGeom>
          <a:noFill/>
          <a:ln>
            <a:noFill/>
          </a:ln>
        </p:spPr>
      </p:pic>
      <p:pic>
        <p:nvPicPr>
          <p:cNvPr id="121" name="Google Shape;121;p21"/>
          <p:cNvPicPr preferRelativeResize="0"/>
          <p:nvPr/>
        </p:nvPicPr>
        <p:blipFill>
          <a:blip r:embed="rId4">
            <a:alphaModFix/>
          </a:blip>
          <a:stretch>
            <a:fillRect/>
          </a:stretch>
        </p:blipFill>
        <p:spPr>
          <a:xfrm>
            <a:off x="680100" y="994575"/>
            <a:ext cx="3844125" cy="384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